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58" r:id="rId4"/>
    <p:sldId id="259" r:id="rId5"/>
    <p:sldId id="260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094F-597E-4D43-B46C-9618B5B865FC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7F86-3D5A-48F8-80B6-9A8190BCBE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laycast.ru/uploads/2016/03/12/177971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63911">
            <a:off x="7820900" y="1370067"/>
            <a:ext cx="1259398" cy="12374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43852" cy="1785949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Скоро в школу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http://afisha.mosreg.ru/sites/default/files/events_photo/115452325_large_2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8"/>
            <a:ext cx="6215105" cy="4572032"/>
          </a:xfrm>
          <a:prstGeom prst="rect">
            <a:avLst/>
          </a:prstGeom>
          <a:noFill/>
        </p:spPr>
      </p:pic>
      <p:pic>
        <p:nvPicPr>
          <p:cNvPr id="4" name="Picture 2" descr="http://www.playcast.ru/uploads/2016/03/12/177971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53208">
            <a:off x="214213" y="345003"/>
            <a:ext cx="1259398" cy="968795"/>
          </a:xfrm>
          <a:prstGeom prst="rect">
            <a:avLst/>
          </a:prstGeom>
          <a:noFill/>
        </p:spPr>
      </p:pic>
      <p:pic>
        <p:nvPicPr>
          <p:cNvPr id="6" name="Picture 2" descr="http://www.playcast.ru/uploads/2016/03/12/177971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97337">
            <a:off x="187898" y="2397683"/>
            <a:ext cx="1259398" cy="1066890"/>
          </a:xfrm>
          <a:prstGeom prst="rect">
            <a:avLst/>
          </a:prstGeom>
          <a:noFill/>
        </p:spPr>
      </p:pic>
      <p:pic>
        <p:nvPicPr>
          <p:cNvPr id="7" name="Picture 2" descr="http://www.playcast.ru/uploads/2016/03/12/177971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53208">
            <a:off x="7300130" y="1539670"/>
            <a:ext cx="1048018" cy="887821"/>
          </a:xfrm>
          <a:prstGeom prst="rect">
            <a:avLst/>
          </a:prstGeom>
          <a:noFill/>
        </p:spPr>
      </p:pic>
      <p:pic>
        <p:nvPicPr>
          <p:cNvPr id="9" name="Picture 2" descr="http://www.playcast.ru/uploads/2016/03/12/177971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853208">
            <a:off x="-26447" y="5536543"/>
            <a:ext cx="1259398" cy="1066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ds27-tmr.edu.yar.ru/nash/gruppi_mdou/13_gruppa/detki_w750_h3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256"/>
            <a:ext cx="7143750" cy="2571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500990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086724" cy="3214710"/>
          </a:xfrm>
        </p:spPr>
        <p:txBody>
          <a:bodyPr>
            <a:normAutofit/>
          </a:bodyPr>
          <a:lstStyle/>
          <a:p>
            <a:r>
              <a:rPr lang="ru-RU" dirty="0" smtClean="0"/>
              <a:t>Интеллектуальная готовность: развитие кругозора</a:t>
            </a:r>
          </a:p>
          <a:p>
            <a:r>
              <a:rPr lang="ru-RU" dirty="0" smtClean="0"/>
              <a:t>Личностно – социальная готовность</a:t>
            </a:r>
          </a:p>
          <a:p>
            <a:r>
              <a:rPr lang="ru-RU" dirty="0" smtClean="0"/>
              <a:t>Эмоционально – волевая готовность</a:t>
            </a:r>
          </a:p>
          <a:p>
            <a:r>
              <a:rPr lang="ru-RU" dirty="0" smtClean="0"/>
              <a:t>Мотивационная готовность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Мотивационная (личностная)   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14686"/>
            <a:ext cx="6829444" cy="29718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Внутренняя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ребёнок хочет идти в школу, потому что там интересно   (он хочет много узнать) </a:t>
            </a:r>
          </a:p>
          <a:p>
            <a:pPr>
              <a:buNone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Внешняя                                                                 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ребёнка появится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ранец, тетради, учебники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3" descr="C:\Users\Роман\Documents\одготовка 2016(5)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4" y="3268240"/>
            <a:ext cx="4786346" cy="3589760"/>
          </a:xfrm>
          <a:prstGeom prst="rect">
            <a:avLst/>
          </a:prstGeom>
          <a:noFill/>
        </p:spPr>
      </p:pic>
      <p:pic>
        <p:nvPicPr>
          <p:cNvPr id="8" name="Picture 2" descr="C:\Users\Роман\Documents\одготовка 2016(5)\0_941f5_ef70721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9864">
            <a:off x="2310025" y="895730"/>
            <a:ext cx="2286413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Роман\Documents\одготовка 2016(5)\00MjlmL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14818"/>
            <a:ext cx="2492923" cy="2447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Эмоционально - волевая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3543311"/>
          </a:xfrm>
        </p:spPr>
        <p:txBody>
          <a:bodyPr>
            <a:normAutofit/>
          </a:bodyPr>
          <a:lstStyle/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способен поставить цель;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принять решение;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наметить план действия, исполнить его;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проявить определенные усилия в случае преодоления препятствия;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оценить результат своего действия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формируются поступки</a:t>
            </a:r>
            <a:endParaRPr lang="ru-RU" sz="2800" dirty="0"/>
          </a:p>
        </p:txBody>
      </p:sp>
      <p:pic>
        <p:nvPicPr>
          <p:cNvPr id="5" name="Picture 3" descr="C:\Users\Роман\Documents\одготовка 2016(5)\Animated-animations-pic-clipar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7166"/>
            <a:ext cx="2500298" cy="31003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Роман\Documents\одготовка 2016(5)\115452318_large______2x__3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32" y="285728"/>
            <a:ext cx="6686568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Эмоционально - волевая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7186634" cy="3929090"/>
          </a:xfrm>
        </p:spPr>
        <p:txBody>
          <a:bodyPr>
            <a:noAutofit/>
          </a:bodyPr>
          <a:lstStyle/>
          <a:p>
            <a:pPr marL="274320" indent="-274320">
              <a:buNone/>
              <a:defRPr/>
            </a:pPr>
            <a:r>
              <a:rPr lang="ru-RU" sz="1600" dirty="0" smtClean="0"/>
              <a:t>       - -уметь общаться со   взрослым собеседником</a:t>
            </a:r>
          </a:p>
          <a:p>
            <a:pPr marL="274320" indent="-274320"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-- </a:t>
            </a:r>
            <a:r>
              <a:rPr lang="ru-RU" sz="1600" dirty="0" smtClean="0"/>
              <a:t>уметь договариваться; кооперироваться;</a:t>
            </a:r>
          </a:p>
          <a:p>
            <a:pPr marL="274320" indent="-274320">
              <a:buNone/>
              <a:defRPr/>
            </a:pPr>
            <a:r>
              <a:rPr lang="ru-RU" sz="1600" dirty="0" smtClean="0"/>
              <a:t>      - -уметь себя спокойно чувствовать  в  условиях конкуренции </a:t>
            </a:r>
          </a:p>
          <a:p>
            <a:pPr marL="274320" indent="-274320">
              <a:buNone/>
              <a:defRPr/>
            </a:pPr>
            <a:r>
              <a:rPr lang="ru-RU" sz="1600" dirty="0" smtClean="0">
                <a:cs typeface="Times New Roman" pitchFamily="18" charset="0"/>
              </a:rPr>
              <a:t>      -  умение принимать критику, соревнование;                                                    способность ребенка познать самого себя, свою значимость,                           переход от зависимости к самостоятельности;                                            - развитие уверенности в себе, веры ребенка в то, что он сможет справиться в школе;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-   пониманию своего места среди других: другой тоже хочет и имеет право;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-   стремление к успехам, развитие уровня желаний, умение принимать удачи и неудачи на пути к исполнению желаний</a:t>
            </a:r>
            <a:endParaRPr lang="ru-RU" sz="1600" dirty="0"/>
          </a:p>
        </p:txBody>
      </p:sp>
      <p:pic>
        <p:nvPicPr>
          <p:cNvPr id="2050" name="Picture 2" descr="C:\Users\Роман\Documents\одготовка 2016(5)\0_eac46_66aea717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707" y="3688074"/>
            <a:ext cx="2685293" cy="31699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Личностно -социальная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7215238" cy="5143535"/>
          </a:xfrm>
        </p:spPr>
        <p:txBody>
          <a:bodyPr>
            <a:normAutofit fontScale="70000" lnSpcReduction="20000"/>
          </a:bodyPr>
          <a:lstStyle/>
          <a:p>
            <a:pPr marL="274320" indent="-274320" algn="just"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приспособленность;</a:t>
            </a:r>
          </a:p>
          <a:p>
            <a:pPr marL="274320" indent="-27432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 умение делиться вещами;</a:t>
            </a:r>
          </a:p>
          <a:p>
            <a:pPr marL="274320" indent="-27432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умение дать и принять, получить удовольствие от совместной игры, понимать другого и считаться с ним;</a:t>
            </a:r>
          </a:p>
          <a:p>
            <a:pPr marL="274320" indent="-27432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знать принятые в школе нормы и соответствовать им;</a:t>
            </a:r>
          </a:p>
          <a:p>
            <a:pPr marL="274320" indent="-27432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 понимать, что в школе разные правила;</a:t>
            </a:r>
          </a:p>
          <a:p>
            <a:pPr marL="274320" indent="-27432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понимать, что с учителем разговаривают иначе, чем с товарищем;</a:t>
            </a:r>
          </a:p>
          <a:p>
            <a:pPr marL="274320" indent="-27432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способность контролировать желания, гнев;</a:t>
            </a:r>
          </a:p>
          <a:p>
            <a:pPr marL="274320" indent="-27432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умение работать в коллективе (взаимодействие и соревнование)</a:t>
            </a:r>
          </a:p>
          <a:p>
            <a:pPr marL="274320" indent="-274320"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должен понять отличие между правилами и    нормами, знакомыми ему по дому и детсаду, и школьными, и научиться принимать эти изменения</a:t>
            </a:r>
          </a:p>
        </p:txBody>
      </p:sp>
      <p:pic>
        <p:nvPicPr>
          <p:cNvPr id="4098" name="Picture 2" descr="C:\Users\Роман\Documents\одготовка 2016(5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058" y="4286256"/>
            <a:ext cx="2439942" cy="2571744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3643306" y="4714884"/>
            <a:ext cx="484632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Готовность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257560"/>
          </a:xfrm>
        </p:spPr>
        <p:txBody>
          <a:bodyPr>
            <a:normAutofit fontScale="47500" lnSpcReduction="20000"/>
          </a:bodyPr>
          <a:lstStyle/>
          <a:p>
            <a:pPr marL="274320" indent="-274320">
              <a:buNone/>
              <a:defRPr/>
            </a:pPr>
            <a:r>
              <a:rPr lang="ru-RU" sz="3400" dirty="0" smtClean="0"/>
              <a:t>      - все время поддерживать ребенка; </a:t>
            </a:r>
          </a:p>
          <a:p>
            <a:pPr marL="274320" indent="-274320">
              <a:buNone/>
              <a:defRPr/>
            </a:pPr>
            <a:r>
              <a:rPr lang="ru-RU" sz="3400" dirty="0" smtClean="0"/>
              <a:t>      - научиться сопереживать с ребёнком тяжёлые моменты;</a:t>
            </a:r>
          </a:p>
          <a:p>
            <a:pPr marL="274320" indent="-274320">
              <a:buNone/>
              <a:defRPr/>
            </a:pPr>
            <a:r>
              <a:rPr lang="ru-RU" sz="3400" dirty="0" smtClean="0"/>
              <a:t>      - удержаться   от замечаний и претензий;</a:t>
            </a:r>
          </a:p>
          <a:p>
            <a:pPr marL="274320" indent="-274320">
              <a:buNone/>
              <a:defRPr/>
            </a:pPr>
            <a:r>
              <a:rPr lang="ru-RU" sz="3400" dirty="0" smtClean="0"/>
              <a:t>      - относится  к ребёнку крайне деликатно;                                                                                                                              -  много разговаривать, искренне интересоваться  мыслями маленького школьника, его чувствами, а не только тем, сделал ли он уроки и что ел на обед;</a:t>
            </a:r>
          </a:p>
          <a:p>
            <a:pPr marL="274320" indent="-274320">
              <a:buNone/>
              <a:defRPr/>
            </a:pPr>
            <a:r>
              <a:rPr lang="ru-RU" sz="3400" dirty="0" smtClean="0"/>
              <a:t>       - относится с уважением к педагогу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все сложности ребенок сможет преодолеть   достаточно быстро и легко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43372" y="2928934"/>
            <a:ext cx="484632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 descr="http://xn-----7kcababy9cenrjhoks5a1gq9l.xn--p1ai/Psiholog/Vectors-2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39776"/>
            <a:ext cx="4024298" cy="301822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353</Words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Скоро в школу</vt:lpstr>
      <vt:lpstr>Психологическая готовность</vt:lpstr>
      <vt:lpstr> Мотивационная (личностная)                         готовность</vt:lpstr>
      <vt:lpstr>Эмоционально - волевая готовность</vt:lpstr>
      <vt:lpstr>Эмоционально - волевая готовность</vt:lpstr>
      <vt:lpstr>Личностно -социальная готовность</vt:lpstr>
      <vt:lpstr> Готовность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в школу</dc:title>
  <dc:creator>Роман</dc:creator>
  <cp:lastModifiedBy>дом</cp:lastModifiedBy>
  <cp:revision>29</cp:revision>
  <dcterms:created xsi:type="dcterms:W3CDTF">2016-09-28T13:55:44Z</dcterms:created>
  <dcterms:modified xsi:type="dcterms:W3CDTF">2017-01-13T06:33:12Z</dcterms:modified>
</cp:coreProperties>
</file>